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0"/>
  </p:notesMasterIdLst>
  <p:sldIdLst>
    <p:sldId id="256" r:id="rId2"/>
    <p:sldId id="260" r:id="rId3"/>
    <p:sldId id="262" r:id="rId4"/>
    <p:sldId id="264" r:id="rId5"/>
    <p:sldId id="257" r:id="rId6"/>
    <p:sldId id="286" r:id="rId7"/>
    <p:sldId id="292" r:id="rId8"/>
    <p:sldId id="293" r:id="rId9"/>
    <p:sldId id="288" r:id="rId10"/>
    <p:sldId id="290" r:id="rId11"/>
    <p:sldId id="291" r:id="rId12"/>
    <p:sldId id="294" r:id="rId13"/>
    <p:sldId id="295" r:id="rId14"/>
    <p:sldId id="296" r:id="rId15"/>
    <p:sldId id="259" r:id="rId16"/>
    <p:sldId id="297" r:id="rId17"/>
    <p:sldId id="298" r:id="rId18"/>
    <p:sldId id="299"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Miriam Libre" panose="020B0604020202020204" charset="-79"/>
      <p:regular r:id="rId25"/>
      <p:bold r:id="rId26"/>
    </p:embeddedFont>
    <p:embeddedFont>
      <p:font typeface="Barlow Light" panose="020B0604020202020204" charset="0"/>
      <p:regular r:id="rId27"/>
      <p:bold r:id="rId28"/>
      <p:italic r:id="rId29"/>
      <p:boldItalic r:id="rId30"/>
    </p:embeddedFont>
    <p:embeddedFont>
      <p:font typeface="Barlow"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1BE333-3985-41B2-AC4D-513298FD9483}">
  <a:tblStyle styleId="{201BE333-3985-41B2-AC4D-513298FD948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328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02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718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684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213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2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129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36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417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74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60873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
        <p:nvSpPr>
          <p:cNvPr id="11" name="Google Shape;11;p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7"/>
        <p:cNvGrpSpPr/>
        <p:nvPr/>
      </p:nvGrpSpPr>
      <p:grpSpPr>
        <a:xfrm>
          <a:off x="0" y="0"/>
          <a:ext cx="0" cy="0"/>
          <a:chOff x="0" y="0"/>
          <a:chExt cx="0" cy="0"/>
        </a:xfrm>
      </p:grpSpPr>
      <p:sp>
        <p:nvSpPr>
          <p:cNvPr id="48" name="Google Shape;48;p3"/>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txBox="1">
            <a:spLocks noGrp="1"/>
          </p:cNvSpPr>
          <p:nvPr>
            <p:ph type="ctrTitle"/>
          </p:nvPr>
        </p:nvSpPr>
        <p:spPr>
          <a:xfrm>
            <a:off x="2626350" y="1888150"/>
            <a:ext cx="38913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000"/>
              <a:buNone/>
              <a:defRPr sz="4000">
                <a:solidFill>
                  <a:srgbClr val="FFFFFF"/>
                </a:solidFill>
              </a:defRPr>
            </a:lvl2pPr>
            <a:lvl3pPr lvl="2" algn="ctr" rtl="0">
              <a:spcBef>
                <a:spcPts val="0"/>
              </a:spcBef>
              <a:spcAft>
                <a:spcPts val="0"/>
              </a:spcAft>
              <a:buClr>
                <a:srgbClr val="FFFFFF"/>
              </a:buClr>
              <a:buSzPts val="4000"/>
              <a:buNone/>
              <a:defRPr sz="4000">
                <a:solidFill>
                  <a:srgbClr val="FFFFFF"/>
                </a:solidFill>
              </a:defRPr>
            </a:lvl3pPr>
            <a:lvl4pPr lvl="3" algn="ctr" rtl="0">
              <a:spcBef>
                <a:spcPts val="0"/>
              </a:spcBef>
              <a:spcAft>
                <a:spcPts val="0"/>
              </a:spcAft>
              <a:buClr>
                <a:srgbClr val="FFFFFF"/>
              </a:buClr>
              <a:buSzPts val="4000"/>
              <a:buNone/>
              <a:defRPr sz="4000">
                <a:solidFill>
                  <a:srgbClr val="FFFFFF"/>
                </a:solidFill>
              </a:defRPr>
            </a:lvl4pPr>
            <a:lvl5pPr lvl="4" algn="ctr" rtl="0">
              <a:spcBef>
                <a:spcPts val="0"/>
              </a:spcBef>
              <a:spcAft>
                <a:spcPts val="0"/>
              </a:spcAft>
              <a:buClr>
                <a:srgbClr val="FFFFFF"/>
              </a:buClr>
              <a:buSzPts val="4000"/>
              <a:buNone/>
              <a:defRPr sz="4000">
                <a:solidFill>
                  <a:srgbClr val="FFFFFF"/>
                </a:solidFill>
              </a:defRPr>
            </a:lvl5pPr>
            <a:lvl6pPr lvl="5" algn="ctr" rtl="0">
              <a:spcBef>
                <a:spcPts val="0"/>
              </a:spcBef>
              <a:spcAft>
                <a:spcPts val="0"/>
              </a:spcAft>
              <a:buClr>
                <a:srgbClr val="FFFFFF"/>
              </a:buClr>
              <a:buSzPts val="4000"/>
              <a:buNone/>
              <a:defRPr sz="4000">
                <a:solidFill>
                  <a:srgbClr val="FFFFFF"/>
                </a:solidFill>
              </a:defRPr>
            </a:lvl6pPr>
            <a:lvl7pPr lvl="6" algn="ctr" rtl="0">
              <a:spcBef>
                <a:spcPts val="0"/>
              </a:spcBef>
              <a:spcAft>
                <a:spcPts val="0"/>
              </a:spcAft>
              <a:buClr>
                <a:srgbClr val="FFFFFF"/>
              </a:buClr>
              <a:buSzPts val="4000"/>
              <a:buNone/>
              <a:defRPr sz="4000">
                <a:solidFill>
                  <a:srgbClr val="FFFFFF"/>
                </a:solidFill>
              </a:defRPr>
            </a:lvl7pPr>
            <a:lvl8pPr lvl="7" algn="ctr" rtl="0">
              <a:spcBef>
                <a:spcPts val="0"/>
              </a:spcBef>
              <a:spcAft>
                <a:spcPts val="0"/>
              </a:spcAft>
              <a:buClr>
                <a:srgbClr val="FFFFFF"/>
              </a:buClr>
              <a:buSzPts val="4000"/>
              <a:buNone/>
              <a:defRPr sz="4000">
                <a:solidFill>
                  <a:srgbClr val="FFFFFF"/>
                </a:solidFill>
              </a:defRPr>
            </a:lvl8pPr>
            <a:lvl9pPr lvl="8" algn="ctr" rtl="0">
              <a:spcBef>
                <a:spcPts val="0"/>
              </a:spcBef>
              <a:spcAft>
                <a:spcPts val="0"/>
              </a:spcAft>
              <a:buClr>
                <a:srgbClr val="FFFFFF"/>
              </a:buClr>
              <a:buSzPts val="4000"/>
              <a:buNone/>
              <a:defRPr sz="4000">
                <a:solidFill>
                  <a:srgbClr val="FFFFFF"/>
                </a:solidFill>
              </a:defRPr>
            </a:lvl9pPr>
          </a:lstStyle>
          <a:p>
            <a:endParaRPr/>
          </a:p>
        </p:txBody>
      </p:sp>
      <p:sp>
        <p:nvSpPr>
          <p:cNvPr id="50" name="Google Shape;50;p3"/>
          <p:cNvSpPr txBox="1">
            <a:spLocks noGrp="1"/>
          </p:cNvSpPr>
          <p:nvPr>
            <p:ph type="subTitle" idx="1"/>
          </p:nvPr>
        </p:nvSpPr>
        <p:spPr>
          <a:xfrm>
            <a:off x="2626350" y="3144854"/>
            <a:ext cx="38913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400"/>
              <a:buNone/>
              <a:defRPr>
                <a:solidFill>
                  <a:srgbClr val="000000"/>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0" y="0"/>
            <a:ext cx="6096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7" name="Google Shape;147;p7"/>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8" name="Google Shape;148;p7"/>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49" name="Google Shape;149;p7"/>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hird">
  <p:cSld name="BLANK_1">
    <p:spTree>
      <p:nvGrpSpPr>
        <p:cNvPr id="1"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0" y="0"/>
            <a:ext cx="3048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name="adj1" fmla="val 437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a:spLocks noGrp="1"/>
          </p:cNvSpPr>
          <p:nvPr>
            <p:ph type="sldNum" idx="12"/>
          </p:nvPr>
        </p:nvSpPr>
        <p:spPr>
          <a:xfrm>
            <a:off x="4116400" y="4807375"/>
            <a:ext cx="911100" cy="336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86975"/>
            <a:ext cx="5138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457200" y="1657350"/>
            <a:ext cx="5138700" cy="3180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808000" y="2208175"/>
            <a:ext cx="336000" cy="7272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7" r:id="rId5"/>
    <p:sldLayoutId id="2147483658"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1729404" y="1720155"/>
            <a:ext cx="5585791"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latin typeface="Times New Roman" panose="02020603050405020304" pitchFamily="18" charset="0"/>
                <a:cs typeface="Times New Roman" panose="02020603050405020304" pitchFamily="18" charset="0"/>
              </a:rPr>
              <a:t>Báo Cáo Môn</a:t>
            </a:r>
            <a:br>
              <a:rPr lang="en" smtClean="0">
                <a:latin typeface="Times New Roman" panose="02020603050405020304" pitchFamily="18" charset="0"/>
                <a:cs typeface="Times New Roman" panose="02020603050405020304" pitchFamily="18" charset="0"/>
              </a:rPr>
            </a:br>
            <a:r>
              <a:rPr lang="en" smtClean="0">
                <a:latin typeface="Times New Roman" panose="02020603050405020304" pitchFamily="18" charset="0"/>
                <a:cs typeface="Times New Roman" panose="02020603050405020304" pitchFamily="18" charset="0"/>
              </a:rPr>
              <a:t>Lập trình nâng cao</a:t>
            </a:r>
            <a:endParaRPr>
              <a:latin typeface="Times New Roman" panose="02020603050405020304" pitchFamily="18" charset="0"/>
              <a:cs typeface="Times New Roman" panose="02020603050405020304" pitchFamily="18" charset="0"/>
            </a:endParaRPr>
          </a:p>
        </p:txBody>
      </p:sp>
      <p:sp>
        <p:nvSpPr>
          <p:cNvPr id="2" name="TextBox 1"/>
          <p:cNvSpPr txBox="1"/>
          <p:nvPr/>
        </p:nvSpPr>
        <p:spPr>
          <a:xfrm>
            <a:off x="4116580" y="4141304"/>
            <a:ext cx="811441" cy="307777"/>
          </a:xfrm>
          <a:prstGeom prst="rect">
            <a:avLst/>
          </a:prstGeom>
          <a:noFill/>
        </p:spPr>
        <p:txBody>
          <a:bodyPr wrap="none" rtlCol="0">
            <a:spAutoFit/>
          </a:bodyPr>
          <a:lstStyle/>
          <a:p>
            <a:r>
              <a:rPr lang="en-US" smtClean="0"/>
              <a:t>Nhóm 5</a:t>
            </a:r>
            <a:endParaRPr lang="en-US"/>
          </a:p>
        </p:txBody>
      </p:sp>
      <p:sp>
        <p:nvSpPr>
          <p:cNvPr id="3" name="TextBox 2"/>
          <p:cNvSpPr txBox="1"/>
          <p:nvPr/>
        </p:nvSpPr>
        <p:spPr>
          <a:xfrm>
            <a:off x="2170769" y="4449081"/>
            <a:ext cx="4703060" cy="307777"/>
          </a:xfrm>
          <a:prstGeom prst="rect">
            <a:avLst/>
          </a:prstGeom>
          <a:noFill/>
        </p:spPr>
        <p:txBody>
          <a:bodyPr wrap="square" rtlCol="0">
            <a:spAutoFit/>
          </a:bodyPr>
          <a:lstStyle/>
          <a:p>
            <a:pPr algn="ctr"/>
            <a:r>
              <a:rPr lang="en-US" smtClean="0"/>
              <a:t>Phạm Vũ Anh Quân – Trần Thế Nam – Bùi Tiến Dũng      </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309336" y="1517056"/>
            <a:ext cx="2229600" cy="19057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i="1" smtClean="0">
                <a:latin typeface="Times New Roman" panose="02020603050405020304" pitchFamily="18" charset="0"/>
                <a:cs typeface="Times New Roman" panose="02020603050405020304" pitchFamily="18" charset="0"/>
              </a:rPr>
              <a:t>Cấu trúc</a:t>
            </a:r>
            <a:br>
              <a:rPr lang="en-US" sz="2800" b="1" i="1" smtClean="0">
                <a:latin typeface="Times New Roman" panose="02020603050405020304" pitchFamily="18" charset="0"/>
                <a:cs typeface="Times New Roman" panose="02020603050405020304" pitchFamily="18" charset="0"/>
              </a:rPr>
            </a:br>
            <a:r>
              <a:rPr lang="en-US" sz="2800" b="1" i="1" smtClean="0">
                <a:latin typeface="Times New Roman" panose="02020603050405020304" pitchFamily="18" charset="0"/>
                <a:cs typeface="Times New Roman" panose="02020603050405020304" pitchFamily="18" charset="0"/>
              </a:rPr>
              <a:t>thư mục</a:t>
            </a:r>
            <a:br>
              <a:rPr lang="en-US" sz="2800" b="1" i="1" smtClean="0">
                <a:latin typeface="Times New Roman" panose="02020603050405020304" pitchFamily="18" charset="0"/>
                <a:cs typeface="Times New Roman" panose="02020603050405020304" pitchFamily="18" charset="0"/>
              </a:rPr>
            </a:br>
            <a:endParaRPr sz="2800" b="1" i="1">
              <a:latin typeface="Times New Roman" panose="02020603050405020304" pitchFamily="18" charset="0"/>
              <a:cs typeface="Times New Roman" panose="02020603050405020304" pitchFamily="18" charset="0"/>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mtClean="0"/>
              <a:t>10</a:t>
            </a:fld>
            <a:endParaRPr/>
          </a:p>
        </p:txBody>
      </p:sp>
      <p:pic>
        <p:nvPicPr>
          <p:cNvPr id="3" name="Picture 2"/>
          <p:cNvPicPr>
            <a:picLocks noChangeAspect="1"/>
          </p:cNvPicPr>
          <p:nvPr/>
        </p:nvPicPr>
        <p:blipFill>
          <a:blip r:embed="rId3"/>
          <a:stretch>
            <a:fillRect/>
          </a:stretch>
        </p:blipFill>
        <p:spPr>
          <a:xfrm>
            <a:off x="3273446" y="124973"/>
            <a:ext cx="5534554" cy="4893603"/>
          </a:xfrm>
          <a:prstGeom prst="rect">
            <a:avLst/>
          </a:prstGeom>
        </p:spPr>
      </p:pic>
    </p:spTree>
    <p:extLst>
      <p:ext uri="{BB962C8B-B14F-4D97-AF65-F5344CB8AC3E}">
        <p14:creationId xmlns:p14="http://schemas.microsoft.com/office/powerpoint/2010/main" val="3265816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350433" y="1809727"/>
            <a:ext cx="2229600" cy="15240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i="1" smtClean="0">
                <a:latin typeface="Times New Roman" panose="02020603050405020304" pitchFamily="18" charset="0"/>
                <a:cs typeface="Times New Roman" panose="02020603050405020304" pitchFamily="18" charset="0"/>
              </a:rPr>
              <a:t>Các kĩ thuật, thư viện và</a:t>
            </a:r>
            <a:br>
              <a:rPr lang="en-US" sz="2800" b="1" i="1" smtClean="0">
                <a:latin typeface="Times New Roman" panose="02020603050405020304" pitchFamily="18" charset="0"/>
                <a:cs typeface="Times New Roman" panose="02020603050405020304" pitchFamily="18" charset="0"/>
              </a:rPr>
            </a:br>
            <a:r>
              <a:rPr lang="en-US" sz="2800" b="1" i="1" smtClean="0">
                <a:latin typeface="Times New Roman" panose="02020603050405020304" pitchFamily="18" charset="0"/>
                <a:cs typeface="Times New Roman" panose="02020603050405020304" pitchFamily="18" charset="0"/>
              </a:rPr>
              <a:t>công nghệ</a:t>
            </a:r>
            <a:endParaRPr sz="2800" b="1" i="1">
              <a:latin typeface="Times New Roman" panose="02020603050405020304" pitchFamily="18" charset="0"/>
              <a:cs typeface="Times New Roman" panose="02020603050405020304" pitchFamily="18" charset="0"/>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mtClean="0"/>
              <a:t>11</a:t>
            </a:fld>
            <a:endParaRPr/>
          </a:p>
        </p:txBody>
      </p:sp>
      <p:sp>
        <p:nvSpPr>
          <p:cNvPr id="4" name="TextBox 3"/>
          <p:cNvSpPr txBox="1"/>
          <p:nvPr/>
        </p:nvSpPr>
        <p:spPr>
          <a:xfrm>
            <a:off x="3041151" y="0"/>
            <a:ext cx="6102850" cy="5416868"/>
          </a:xfrm>
          <a:prstGeom prst="rect">
            <a:avLst/>
          </a:prstGeom>
          <a:noFill/>
        </p:spPr>
        <p:txBody>
          <a:bodyPr wrap="square" rtlCol="0">
            <a:spAutoFit/>
          </a:bodyPr>
          <a:lstStyle/>
          <a:p>
            <a:pPr lvl="1"/>
            <a:r>
              <a:rPr lang="en-US" b="1"/>
              <a:t>Các kỹ thuật </a:t>
            </a:r>
            <a:endParaRPr lang="en-US" sz="1200" b="1"/>
          </a:p>
          <a:p>
            <a:pPr lvl="2"/>
            <a:r>
              <a:rPr lang="en-US" smtClean="0"/>
              <a:t>- Sử </a:t>
            </a:r>
            <a:r>
              <a:rPr lang="en-US"/>
              <a:t>dụng figma để vẽ ý tưởng giao diện và mô phỏng ý tưởng thực hiện.</a:t>
            </a:r>
            <a:endParaRPr lang="en-US" sz="1200"/>
          </a:p>
          <a:p>
            <a:pPr lvl="2"/>
            <a:r>
              <a:rPr lang="en-US" smtClean="0"/>
              <a:t>- Sử </a:t>
            </a:r>
            <a:r>
              <a:rPr lang="en-US"/>
              <a:t>dụng ngôn ngữ python để làm sản phẩm.</a:t>
            </a:r>
            <a:endParaRPr lang="en-US" sz="1200"/>
          </a:p>
          <a:p>
            <a:pPr lvl="2"/>
            <a:r>
              <a:rPr lang="en-US" smtClean="0"/>
              <a:t>- Sử </a:t>
            </a:r>
            <a:r>
              <a:rPr lang="en-US"/>
              <a:t>dụng sqlite để thiết kế, lưu trữ, xử lý dữ liệu.</a:t>
            </a:r>
            <a:endParaRPr lang="en-US" sz="1200"/>
          </a:p>
          <a:p>
            <a:r>
              <a:rPr lang="en-US" b="1" i="1"/>
              <a:t>Các thư viện, công nghệ </a:t>
            </a:r>
          </a:p>
          <a:p>
            <a:pPr lvl="2">
              <a:spcAft>
                <a:spcPts val="300"/>
              </a:spcAft>
            </a:pPr>
            <a:r>
              <a:rPr lang="en-US" smtClean="0"/>
              <a:t>- </a:t>
            </a:r>
            <a:r>
              <a:rPr lang="en-US" i="1" u="sng" smtClean="0"/>
              <a:t>Thư </a:t>
            </a:r>
            <a:r>
              <a:rPr lang="en-US" i="1" u="sng"/>
              <a:t>viện sử dụng cho việc xây dựng giao diện</a:t>
            </a:r>
            <a:r>
              <a:rPr lang="en-US"/>
              <a:t>:</a:t>
            </a:r>
            <a:endParaRPr lang="en-US" sz="1200"/>
          </a:p>
          <a:p>
            <a:pPr lvl="3"/>
            <a:r>
              <a:rPr lang="en-US" smtClean="0"/>
              <a:t>+) tkinter </a:t>
            </a:r>
            <a:r>
              <a:rPr lang="en-US"/>
              <a:t>: Thư viện GUI tiêu chuẩn của python.</a:t>
            </a:r>
            <a:endParaRPr lang="en-US" sz="1200"/>
          </a:p>
          <a:p>
            <a:pPr lvl="3"/>
            <a:r>
              <a:rPr lang="en-US"/>
              <a:t>+) </a:t>
            </a:r>
            <a:r>
              <a:rPr lang="en-US" smtClean="0"/>
              <a:t>pil</a:t>
            </a:r>
            <a:r>
              <a:rPr lang="en-US"/>
              <a:t>: Thư viện xử lý hình ảnh.</a:t>
            </a:r>
            <a:endParaRPr lang="en-US" sz="1200"/>
          </a:p>
          <a:p>
            <a:pPr lvl="2">
              <a:spcAft>
                <a:spcPts val="300"/>
              </a:spcAft>
            </a:pPr>
            <a:r>
              <a:rPr lang="en-US" smtClean="0"/>
              <a:t>- </a:t>
            </a:r>
            <a:r>
              <a:rPr lang="en-US" i="1" u="sng" smtClean="0"/>
              <a:t>Thư </a:t>
            </a:r>
            <a:r>
              <a:rPr lang="en-US" i="1" u="sng"/>
              <a:t>viện lấy mốc thời gian </a:t>
            </a:r>
            <a:r>
              <a:rPr lang="en-US"/>
              <a:t>:</a:t>
            </a:r>
            <a:endParaRPr lang="en-US" sz="1200"/>
          </a:p>
          <a:p>
            <a:pPr lvl="3"/>
            <a:r>
              <a:rPr lang="en-US"/>
              <a:t>+) </a:t>
            </a:r>
            <a:r>
              <a:rPr lang="en-US" smtClean="0"/>
              <a:t>tkcalendar</a:t>
            </a:r>
            <a:r>
              <a:rPr lang="en-US"/>
              <a:t>: Thư viện hỗ trợ chọn ngày.</a:t>
            </a:r>
            <a:endParaRPr lang="en-US" sz="1200"/>
          </a:p>
          <a:p>
            <a:pPr lvl="3"/>
            <a:r>
              <a:rPr lang="en-US"/>
              <a:t>+) </a:t>
            </a:r>
            <a:r>
              <a:rPr lang="en-US" smtClean="0"/>
              <a:t>time</a:t>
            </a:r>
            <a:r>
              <a:rPr lang="en-US"/>
              <a:t>: Cho phép xử lý tác vụ liên quan đến thời gian.</a:t>
            </a:r>
            <a:endParaRPr lang="en-US" sz="1200"/>
          </a:p>
          <a:p>
            <a:pPr lvl="2">
              <a:spcAft>
                <a:spcPts val="300"/>
              </a:spcAft>
            </a:pPr>
            <a:r>
              <a:rPr lang="en-US" smtClean="0"/>
              <a:t>- Thư </a:t>
            </a:r>
            <a:r>
              <a:rPr lang="en-US"/>
              <a:t>viện sử dụng cho nhận diện :</a:t>
            </a:r>
            <a:endParaRPr lang="en-US" sz="1200"/>
          </a:p>
          <a:p>
            <a:pPr lvl="3"/>
            <a:r>
              <a:rPr lang="en-US"/>
              <a:t>+) </a:t>
            </a:r>
            <a:r>
              <a:rPr lang="en-US" smtClean="0"/>
              <a:t>numpy</a:t>
            </a:r>
            <a:r>
              <a:rPr lang="en-US"/>
              <a:t>: Thư viện toán học mạnh mẽ và được sử dụng rộng rãi.</a:t>
            </a:r>
            <a:endParaRPr lang="en-US" sz="1200"/>
          </a:p>
          <a:p>
            <a:pPr lvl="3"/>
            <a:r>
              <a:rPr lang="en-US"/>
              <a:t>+) </a:t>
            </a:r>
            <a:r>
              <a:rPr lang="en-US" smtClean="0"/>
              <a:t>opencv</a:t>
            </a:r>
            <a:r>
              <a:rPr lang="en-US"/>
              <a:t>: Thư viện mã nguồn mở cho xử lý về thị giác máy tính.</a:t>
            </a:r>
            <a:endParaRPr lang="en-US" sz="1200"/>
          </a:p>
          <a:p>
            <a:pPr lvl="3"/>
            <a:r>
              <a:rPr lang="en-US"/>
              <a:t>+) </a:t>
            </a:r>
            <a:r>
              <a:rPr lang="en-US" smtClean="0"/>
              <a:t>face_recognition</a:t>
            </a:r>
            <a:r>
              <a:rPr lang="en-US"/>
              <a:t>: Thư viện nhận diện khuôn mặt.</a:t>
            </a:r>
            <a:endParaRPr lang="en-US" sz="1200"/>
          </a:p>
          <a:p>
            <a:pPr lvl="2">
              <a:spcAft>
                <a:spcPts val="300"/>
              </a:spcAft>
            </a:pPr>
            <a:r>
              <a:rPr lang="en-US" i="1" u="sng" smtClean="0"/>
              <a:t>- Một </a:t>
            </a:r>
            <a:r>
              <a:rPr lang="en-US" i="1" u="sng"/>
              <a:t>số thư viện và module khác :</a:t>
            </a:r>
            <a:endParaRPr lang="en-US" sz="1200" i="1" u="sng"/>
          </a:p>
          <a:p>
            <a:pPr lvl="3"/>
            <a:r>
              <a:rPr lang="en-US"/>
              <a:t>+) </a:t>
            </a:r>
            <a:r>
              <a:rPr lang="en-US" smtClean="0"/>
              <a:t>os </a:t>
            </a:r>
            <a:r>
              <a:rPr lang="en-US"/>
              <a:t>và shutil: Cung cấp các chức năng được sử dụng để tương tác với hệ điều hành.</a:t>
            </a:r>
            <a:endParaRPr lang="en-US" sz="1200"/>
          </a:p>
          <a:p>
            <a:pPr lvl="3"/>
            <a:r>
              <a:rPr lang="en-US"/>
              <a:t>+) </a:t>
            </a:r>
            <a:r>
              <a:rPr lang="en-US" smtClean="0"/>
              <a:t>sqlite3</a:t>
            </a:r>
            <a:r>
              <a:rPr lang="en-US"/>
              <a:t>: Dữ liệu sẽ được lưu trong 1 CSDL SQLite và ta cần module này để kết nối và thao tác với CSDL.</a:t>
            </a:r>
            <a:endParaRPr lang="en-US" sz="1200"/>
          </a:p>
          <a:p>
            <a:pPr lvl="3"/>
            <a:r>
              <a:rPr lang="en-US"/>
              <a:t>+) </a:t>
            </a:r>
            <a:r>
              <a:rPr lang="en-US" smtClean="0"/>
              <a:t>re</a:t>
            </a:r>
            <a:r>
              <a:rPr lang="en-US"/>
              <a:t>: Làm việc với biểu thức chính quy (Regular Expression).</a:t>
            </a:r>
            <a:endParaRPr lang="en-US" sz="1200"/>
          </a:p>
          <a:p>
            <a:pPr lvl="3"/>
            <a:r>
              <a:rPr lang="en-US"/>
              <a:t>+) </a:t>
            </a:r>
            <a:r>
              <a:rPr lang="en-US" smtClean="0"/>
              <a:t>io</a:t>
            </a:r>
            <a:r>
              <a:rPr lang="en-US"/>
              <a:t>: Cung cấp các phương tiện chính để xử lý các loại I/O khác nhau.</a:t>
            </a:r>
            <a:endParaRPr lang="en-US" sz="1200"/>
          </a:p>
          <a:p>
            <a:pPr lvl="3"/>
            <a:r>
              <a:rPr lang="en-US"/>
              <a:t>+) </a:t>
            </a:r>
            <a:r>
              <a:rPr lang="en-US" smtClean="0"/>
              <a:t>locale</a:t>
            </a:r>
            <a:r>
              <a:rPr lang="en-US"/>
              <a:t>: Giúp giải quyết vấn đề ngôn ngữ.</a:t>
            </a:r>
            <a:endParaRPr lang="en-US" sz="1200"/>
          </a:p>
          <a:p>
            <a:pPr lvl="2"/>
            <a:endParaRPr lang="en-US"/>
          </a:p>
        </p:txBody>
      </p:sp>
    </p:spTree>
    <p:extLst>
      <p:ext uri="{BB962C8B-B14F-4D97-AF65-F5344CB8AC3E}">
        <p14:creationId xmlns:p14="http://schemas.microsoft.com/office/powerpoint/2010/main" val="3928941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309336" y="2040895"/>
            <a:ext cx="2229600" cy="106175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i="1" smtClean="0">
                <a:latin typeface="Times New Roman" panose="02020603050405020304" pitchFamily="18" charset="0"/>
                <a:cs typeface="Times New Roman" panose="02020603050405020304" pitchFamily="18" charset="0"/>
              </a:rPr>
              <a:t>Xây dựng </a:t>
            </a:r>
            <a:br>
              <a:rPr lang="en-US" sz="2800" b="1" i="1" smtClean="0">
                <a:latin typeface="Times New Roman" panose="02020603050405020304" pitchFamily="18" charset="0"/>
                <a:cs typeface="Times New Roman" panose="02020603050405020304" pitchFamily="18" charset="0"/>
              </a:rPr>
            </a:br>
            <a:r>
              <a:rPr lang="en-US" sz="2800" b="1" i="1" smtClean="0">
                <a:latin typeface="Times New Roman" panose="02020603050405020304" pitchFamily="18" charset="0"/>
                <a:cs typeface="Times New Roman" panose="02020603050405020304" pitchFamily="18" charset="0"/>
              </a:rPr>
              <a:t>dữ liệu</a:t>
            </a:r>
            <a:endParaRPr sz="2800" b="1" i="1">
              <a:latin typeface="Times New Roman" panose="02020603050405020304" pitchFamily="18" charset="0"/>
              <a:cs typeface="Times New Roman" panose="02020603050405020304" pitchFamily="18" charset="0"/>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mtClean="0"/>
              <a:t>12</a:t>
            </a:fld>
            <a:endParaRPr/>
          </a:p>
        </p:txBody>
      </p:sp>
      <p:sp>
        <p:nvSpPr>
          <p:cNvPr id="2" name="TextBox 1"/>
          <p:cNvSpPr txBox="1"/>
          <p:nvPr/>
        </p:nvSpPr>
        <p:spPr>
          <a:xfrm>
            <a:off x="3047777" y="11067"/>
            <a:ext cx="5766849" cy="2831544"/>
          </a:xfrm>
          <a:prstGeom prst="rect">
            <a:avLst/>
          </a:prstGeom>
          <a:noFill/>
        </p:spPr>
        <p:txBody>
          <a:bodyPr wrap="square" rtlCol="0">
            <a:spAutoFit/>
          </a:bodyPr>
          <a:lstStyle/>
          <a:p>
            <a:pPr lvl="1">
              <a:spcAft>
                <a:spcPts val="1200"/>
              </a:spcAft>
            </a:pPr>
            <a:r>
              <a:rPr lang="en-US"/>
              <a:t>Với mục tiêu xây dựng chương trình điểm danh bằng nhận dạng </a:t>
            </a:r>
            <a:r>
              <a:rPr lang="en-US" smtClean="0"/>
              <a:t>khuôn mặt </a:t>
            </a:r>
            <a:r>
              <a:rPr lang="en-US"/>
              <a:t>xây dựng cơ sở dữ liệu phân làm các phần chính :</a:t>
            </a:r>
            <a:endParaRPr lang="en-US" sz="1200"/>
          </a:p>
          <a:p>
            <a:pPr marL="285750" lvl="2" indent="-285750">
              <a:lnSpc>
                <a:spcPct val="150000"/>
              </a:lnSpc>
              <a:buFont typeface="Arial" panose="020B0604020202020204" pitchFamily="34" charset="0"/>
              <a:buChar char="•"/>
            </a:pPr>
            <a:r>
              <a:rPr lang="en-US"/>
              <a:t>Phần 1: Tổng hợp ảnh dữ liệu để cho thư viện học máy lấy làm dữ liệu đối chiếu nhận dạng điểm danh.</a:t>
            </a:r>
            <a:endParaRPr lang="en-US" sz="1200"/>
          </a:p>
          <a:p>
            <a:pPr marL="285750" lvl="2" indent="-285750">
              <a:lnSpc>
                <a:spcPct val="150000"/>
              </a:lnSpc>
              <a:buFont typeface="Arial" panose="020B0604020202020204" pitchFamily="34" charset="0"/>
              <a:buChar char="•"/>
            </a:pPr>
            <a:r>
              <a:rPr lang="en-US"/>
              <a:t>Phần 2:  Xây dựng cơ sở dữ liệu sqlite để nhập, xuất, sửa các thông tin sinh viên </a:t>
            </a:r>
            <a:r>
              <a:rPr lang="en-US" smtClean="0"/>
              <a:t>.</a:t>
            </a:r>
            <a:endParaRPr lang="en-US" sz="1200"/>
          </a:p>
          <a:p>
            <a:pPr marL="285750" lvl="2" indent="-285750">
              <a:lnSpc>
                <a:spcPct val="150000"/>
              </a:lnSpc>
              <a:buFont typeface="Arial" panose="020B0604020202020204" pitchFamily="34" charset="0"/>
              <a:buChar char="•"/>
            </a:pPr>
            <a:r>
              <a:rPr lang="en-US"/>
              <a:t>Phần 3: Ảnh đầu vào nhận diện (ảnh bất kỳ, yêu cầu rõ mặt để nhận diện ).</a:t>
            </a:r>
            <a:endParaRPr lang="en-US" sz="1200"/>
          </a:p>
          <a:p>
            <a:endParaRPr lang="en-US"/>
          </a:p>
        </p:txBody>
      </p:sp>
      <p:pic>
        <p:nvPicPr>
          <p:cNvPr id="3" name="Picture 2"/>
          <p:cNvPicPr>
            <a:picLocks noChangeAspect="1"/>
          </p:cNvPicPr>
          <p:nvPr/>
        </p:nvPicPr>
        <p:blipFill>
          <a:blip r:embed="rId3"/>
          <a:stretch>
            <a:fillRect/>
          </a:stretch>
        </p:blipFill>
        <p:spPr>
          <a:xfrm>
            <a:off x="3652680" y="2580317"/>
            <a:ext cx="4825946" cy="2450540"/>
          </a:xfrm>
          <a:prstGeom prst="rect">
            <a:avLst/>
          </a:prstGeom>
        </p:spPr>
      </p:pic>
    </p:spTree>
    <p:extLst>
      <p:ext uri="{BB962C8B-B14F-4D97-AF65-F5344CB8AC3E}">
        <p14:creationId xmlns:p14="http://schemas.microsoft.com/office/powerpoint/2010/main" val="97836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7" name="Google Shape;477;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Picture 1"/>
          <p:cNvPicPr>
            <a:picLocks noChangeAspect="1"/>
          </p:cNvPicPr>
          <p:nvPr/>
        </p:nvPicPr>
        <p:blipFill rotWithShape="1">
          <a:blip r:embed="rId3"/>
          <a:srcRect l="4489" t="1598" r="8442"/>
          <a:stretch/>
        </p:blipFill>
        <p:spPr>
          <a:xfrm>
            <a:off x="245165" y="240042"/>
            <a:ext cx="4499113" cy="2770403"/>
          </a:xfrm>
          <a:prstGeom prst="rect">
            <a:avLst/>
          </a:prstGeom>
        </p:spPr>
      </p:pic>
      <p:pic>
        <p:nvPicPr>
          <p:cNvPr id="3" name="Picture 2"/>
          <p:cNvPicPr>
            <a:picLocks noChangeAspect="1"/>
          </p:cNvPicPr>
          <p:nvPr/>
        </p:nvPicPr>
        <p:blipFill>
          <a:blip r:embed="rId4"/>
          <a:stretch>
            <a:fillRect/>
          </a:stretch>
        </p:blipFill>
        <p:spPr>
          <a:xfrm>
            <a:off x="3612460" y="2072243"/>
            <a:ext cx="5277982" cy="2821270"/>
          </a:xfrm>
          <a:prstGeom prst="rect">
            <a:avLst/>
          </a:prstGeom>
        </p:spPr>
      </p:pic>
      <p:sp>
        <p:nvSpPr>
          <p:cNvPr id="478" name="Google Shape;478;p35"/>
          <p:cNvSpPr txBox="1">
            <a:spLocks noGrp="1"/>
          </p:cNvSpPr>
          <p:nvPr>
            <p:ph type="body" idx="4294967295"/>
          </p:nvPr>
        </p:nvSpPr>
        <p:spPr>
          <a:xfrm>
            <a:off x="0" y="-183610"/>
            <a:ext cx="9144000" cy="65235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900" b="1" smtClean="0">
                <a:solidFill>
                  <a:schemeClr val="tx1"/>
                </a:solidFill>
                <a:latin typeface="Times New Roman" panose="02020603050405020304" pitchFamily="18" charset="0"/>
                <a:ea typeface="Miriam Libre"/>
                <a:cs typeface="Times New Roman" panose="02020603050405020304" pitchFamily="18" charset="0"/>
                <a:sym typeface="Miriam Libre"/>
              </a:rPr>
              <a:t>Ứng dụng hoàn thiện</a:t>
            </a:r>
            <a:endParaRPr sz="1900" b="1">
              <a:solidFill>
                <a:schemeClr val="tx1"/>
              </a:solidFill>
              <a:latin typeface="Times New Roman" panose="02020603050405020304" pitchFamily="18" charset="0"/>
              <a:ea typeface="Miriam Libre"/>
              <a:cs typeface="Times New Roman" panose="02020603050405020304" pitchFamily="18" charset="0"/>
              <a:sym typeface="Miriam Libre"/>
            </a:endParaRPr>
          </a:p>
        </p:txBody>
      </p:sp>
      <p:cxnSp>
        <p:nvCxnSpPr>
          <p:cNvPr id="5" name="Elbow Connector 4"/>
          <p:cNvCxnSpPr>
            <a:stCxn id="2" idx="2"/>
          </p:cNvCxnSpPr>
          <p:nvPr/>
        </p:nvCxnSpPr>
        <p:spPr>
          <a:xfrm rot="16200000" flipH="1">
            <a:off x="2680815" y="2824352"/>
            <a:ext cx="738926" cy="1111112"/>
          </a:xfrm>
          <a:prstGeom prst="bentConnector2">
            <a:avLst/>
          </a:prstGeom>
          <a:ln w="952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Google Shape;567;p39"/>
          <p:cNvSpPr/>
          <p:nvPr/>
        </p:nvSpPr>
        <p:spPr>
          <a:xfrm rot="10800000">
            <a:off x="2336386" y="2244802"/>
            <a:ext cx="485047" cy="915524"/>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TextBox 5"/>
          <p:cNvSpPr txBox="1"/>
          <p:nvPr/>
        </p:nvSpPr>
        <p:spPr>
          <a:xfrm>
            <a:off x="1582452" y="318612"/>
            <a:ext cx="1824538" cy="307777"/>
          </a:xfrm>
          <a:prstGeom prst="rect">
            <a:avLst/>
          </a:prstGeom>
          <a:noFill/>
        </p:spPr>
        <p:txBody>
          <a:bodyPr wrap="none" rtlCol="0">
            <a:spAutoFit/>
          </a:bodyPr>
          <a:lstStyle/>
          <a:p>
            <a:r>
              <a:rPr lang="en-US" smtClean="0"/>
              <a:t>Màn hình đăng nhập</a:t>
            </a:r>
            <a:endParaRPr lang="en-US"/>
          </a:p>
        </p:txBody>
      </p:sp>
      <p:sp>
        <p:nvSpPr>
          <p:cNvPr id="7" name="TextBox 6"/>
          <p:cNvSpPr txBox="1"/>
          <p:nvPr/>
        </p:nvSpPr>
        <p:spPr>
          <a:xfrm>
            <a:off x="5542763" y="1822381"/>
            <a:ext cx="1417376" cy="307777"/>
          </a:xfrm>
          <a:prstGeom prst="rect">
            <a:avLst/>
          </a:prstGeom>
          <a:noFill/>
        </p:spPr>
        <p:txBody>
          <a:bodyPr wrap="none" rtlCol="0">
            <a:spAutoFit/>
          </a:bodyPr>
          <a:lstStyle/>
          <a:p>
            <a:r>
              <a:rPr lang="en-US" smtClean="0"/>
              <a:t>Màn hình chính</a:t>
            </a:r>
            <a:endParaRPr lang="en-US"/>
          </a:p>
        </p:txBody>
      </p:sp>
    </p:spTree>
    <p:extLst>
      <p:ext uri="{BB962C8B-B14F-4D97-AF65-F5344CB8AC3E}">
        <p14:creationId xmlns:p14="http://schemas.microsoft.com/office/powerpoint/2010/main" val="3126931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7" name="Google Shape;477;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478" name="Google Shape;478;p35"/>
          <p:cNvSpPr txBox="1">
            <a:spLocks noGrp="1"/>
          </p:cNvSpPr>
          <p:nvPr>
            <p:ph type="body" idx="4294967295"/>
          </p:nvPr>
        </p:nvSpPr>
        <p:spPr>
          <a:xfrm>
            <a:off x="0" y="-182060"/>
            <a:ext cx="9144000" cy="491671"/>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900" b="1" smtClean="0">
                <a:solidFill>
                  <a:schemeClr val="tx1"/>
                </a:solidFill>
                <a:latin typeface="Times New Roman" panose="02020603050405020304" pitchFamily="18" charset="0"/>
                <a:ea typeface="Miriam Libre"/>
                <a:cs typeface="Times New Roman" panose="02020603050405020304" pitchFamily="18" charset="0"/>
                <a:sym typeface="Miriam Libre"/>
              </a:rPr>
              <a:t>Các chức năng trong ứng dụng</a:t>
            </a:r>
            <a:endParaRPr sz="1900" b="1">
              <a:solidFill>
                <a:schemeClr val="tx1"/>
              </a:solidFill>
              <a:latin typeface="Times New Roman" panose="02020603050405020304" pitchFamily="18" charset="0"/>
              <a:ea typeface="Miriam Libre"/>
              <a:cs typeface="Times New Roman" panose="02020603050405020304" pitchFamily="18" charset="0"/>
              <a:sym typeface="Miriam Libre"/>
            </a:endParaRPr>
          </a:p>
        </p:txBody>
      </p:sp>
      <p:pic>
        <p:nvPicPr>
          <p:cNvPr id="4" name="Picture 3"/>
          <p:cNvPicPr>
            <a:picLocks noChangeAspect="1"/>
          </p:cNvPicPr>
          <p:nvPr/>
        </p:nvPicPr>
        <p:blipFill rotWithShape="1">
          <a:blip r:embed="rId3"/>
          <a:srcRect t="3982" r="4427" b="1785"/>
          <a:stretch/>
        </p:blipFill>
        <p:spPr>
          <a:xfrm>
            <a:off x="228600" y="323850"/>
            <a:ext cx="8686799" cy="4500750"/>
          </a:xfrm>
          <a:prstGeom prst="rect">
            <a:avLst/>
          </a:prstGeom>
        </p:spPr>
      </p:pic>
    </p:spTree>
    <p:extLst>
      <p:ext uri="{BB962C8B-B14F-4D97-AF65-F5344CB8AC3E}">
        <p14:creationId xmlns:p14="http://schemas.microsoft.com/office/powerpoint/2010/main" val="2017628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 name="TextBox 2"/>
          <p:cNvSpPr txBox="1"/>
          <p:nvPr/>
        </p:nvSpPr>
        <p:spPr>
          <a:xfrm>
            <a:off x="3706830" y="-37111"/>
            <a:ext cx="1827744" cy="307777"/>
          </a:xfrm>
          <a:prstGeom prst="rect">
            <a:avLst/>
          </a:prstGeom>
          <a:noFill/>
        </p:spPr>
        <p:txBody>
          <a:bodyPr wrap="none" rtlCol="0">
            <a:spAutoFit/>
          </a:bodyPr>
          <a:lstStyle/>
          <a:p>
            <a:r>
              <a:rPr lang="en-US" smtClean="0"/>
              <a:t>Chức năng sinh viên</a:t>
            </a:r>
            <a:endParaRPr lang="en-US"/>
          </a:p>
        </p:txBody>
      </p:sp>
      <p:pic>
        <p:nvPicPr>
          <p:cNvPr id="4" name="Chức năng sinh viê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 y="227047"/>
            <a:ext cx="8740140" cy="491632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3" name="TextBox 2"/>
          <p:cNvSpPr txBox="1"/>
          <p:nvPr/>
        </p:nvSpPr>
        <p:spPr>
          <a:xfrm>
            <a:off x="3056951" y="-39094"/>
            <a:ext cx="3029997" cy="307777"/>
          </a:xfrm>
          <a:prstGeom prst="rect">
            <a:avLst/>
          </a:prstGeom>
          <a:noFill/>
        </p:spPr>
        <p:txBody>
          <a:bodyPr wrap="none" rtlCol="0">
            <a:spAutoFit/>
          </a:bodyPr>
          <a:lstStyle/>
          <a:p>
            <a:r>
              <a:rPr lang="en-US" smtClean="0"/>
              <a:t>Chức năng nhận diện và điểm danh</a:t>
            </a:r>
            <a:endParaRPr lang="en-US"/>
          </a:p>
        </p:txBody>
      </p:sp>
      <p:pic>
        <p:nvPicPr>
          <p:cNvPr id="2" name="Chức năng nhận diện và điểm dan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20" y="218598"/>
            <a:ext cx="8755380" cy="4924901"/>
          </a:xfrm>
          <a:prstGeom prst="rect">
            <a:avLst/>
          </a:prstGeom>
        </p:spPr>
      </p:pic>
    </p:spTree>
    <p:extLst>
      <p:ext uri="{BB962C8B-B14F-4D97-AF65-F5344CB8AC3E}">
        <p14:creationId xmlns:p14="http://schemas.microsoft.com/office/powerpoint/2010/main" val="33547770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3" name="TextBox 2"/>
          <p:cNvSpPr txBox="1"/>
          <p:nvPr/>
        </p:nvSpPr>
        <p:spPr>
          <a:xfrm>
            <a:off x="3215649" y="-53340"/>
            <a:ext cx="2712602" cy="307777"/>
          </a:xfrm>
          <a:prstGeom prst="rect">
            <a:avLst/>
          </a:prstGeom>
          <a:noFill/>
        </p:spPr>
        <p:txBody>
          <a:bodyPr wrap="none" rtlCol="0">
            <a:spAutoFit/>
          </a:bodyPr>
          <a:lstStyle/>
          <a:p>
            <a:r>
              <a:rPr lang="en-US" smtClean="0"/>
              <a:t>Chức năng thống kê và xuất file</a:t>
            </a:r>
            <a:endParaRPr lang="en-US"/>
          </a:p>
        </p:txBody>
      </p:sp>
      <p:pic>
        <p:nvPicPr>
          <p:cNvPr id="2" name="Chức năng thống kê và xuất fi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80" y="205615"/>
            <a:ext cx="8778240" cy="4937760"/>
          </a:xfrm>
          <a:prstGeom prst="rect">
            <a:avLst/>
          </a:prstGeom>
        </p:spPr>
      </p:pic>
    </p:spTree>
    <p:extLst>
      <p:ext uri="{BB962C8B-B14F-4D97-AF65-F5344CB8AC3E}">
        <p14:creationId xmlns:p14="http://schemas.microsoft.com/office/powerpoint/2010/main" val="1308703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1721784" y="1758255"/>
            <a:ext cx="5585791"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smtClean="0">
                <a:latin typeface="Times New Roman" panose="02020603050405020304" pitchFamily="18" charset="0"/>
                <a:cs typeface="Times New Roman" panose="02020603050405020304" pitchFamily="18" charset="0"/>
              </a:rPr>
              <a:t>Thank For Watching</a:t>
            </a:r>
            <a:endParaRPr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7452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ctrTitle"/>
          </p:nvPr>
        </p:nvSpPr>
        <p:spPr>
          <a:xfrm>
            <a:off x="976243" y="1784942"/>
            <a:ext cx="7242314" cy="16565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solidFill>
                  <a:schemeClr val="tx1"/>
                </a:solidFill>
                <a:latin typeface="Times New Roman" panose="02020603050405020304" pitchFamily="18" charset="0"/>
                <a:cs typeface="Times New Roman" panose="02020603050405020304" pitchFamily="18" charset="0"/>
              </a:rPr>
              <a:t>Lập trình ứng dụng</a:t>
            </a:r>
            <a:br>
              <a:rPr lang="en" smtClean="0">
                <a:solidFill>
                  <a:schemeClr val="tx1"/>
                </a:solidFill>
                <a:latin typeface="Times New Roman" panose="02020603050405020304" pitchFamily="18" charset="0"/>
                <a:cs typeface="Times New Roman" panose="02020603050405020304" pitchFamily="18" charset="0"/>
              </a:rPr>
            </a:br>
            <a:r>
              <a:rPr lang="en" smtClean="0">
                <a:solidFill>
                  <a:schemeClr val="tx1"/>
                </a:solidFill>
                <a:latin typeface="Times New Roman" panose="02020603050405020304" pitchFamily="18" charset="0"/>
                <a:cs typeface="Times New Roman" panose="02020603050405020304" pitchFamily="18" charset="0"/>
              </a:rPr>
              <a:t>Quản lý điểm danh sinh viên bằng</a:t>
            </a:r>
            <a:br>
              <a:rPr lang="en" smtClean="0">
                <a:solidFill>
                  <a:schemeClr val="tx1"/>
                </a:solidFill>
                <a:latin typeface="Times New Roman" panose="02020603050405020304" pitchFamily="18" charset="0"/>
                <a:cs typeface="Times New Roman" panose="02020603050405020304" pitchFamily="18" charset="0"/>
              </a:rPr>
            </a:br>
            <a:r>
              <a:rPr lang="en" smtClean="0">
                <a:solidFill>
                  <a:schemeClr val="tx1"/>
                </a:solidFill>
                <a:latin typeface="Times New Roman" panose="02020603050405020304" pitchFamily="18" charset="0"/>
                <a:cs typeface="Times New Roman" panose="02020603050405020304" pitchFamily="18" charset="0"/>
              </a:rPr>
              <a:t>nhận diện khuôn mặt</a:t>
            </a:r>
            <a:endParaRPr>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454550" y="1183439"/>
            <a:ext cx="2229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a:t>1</a:t>
            </a:r>
            <a:r>
              <a:rPr lang="en" sz="9600" smtClean="0"/>
              <a:t> </a:t>
            </a:r>
            <a:br>
              <a:rPr lang="en" sz="9600" smtClean="0"/>
            </a:br>
            <a:r>
              <a:rPr lang="en" sz="3600"/>
              <a:t>B</a:t>
            </a:r>
            <a:r>
              <a:rPr lang="en" sz="3600" smtClean="0"/>
              <a:t>ài toán đề tài</a:t>
            </a:r>
            <a:endParaRPr sz="3600"/>
          </a:p>
        </p:txBody>
      </p:sp>
      <p:sp>
        <p:nvSpPr>
          <p:cNvPr id="281" name="Google Shape;281;p19"/>
          <p:cNvSpPr txBox="1">
            <a:spLocks noGrp="1"/>
          </p:cNvSpPr>
          <p:nvPr>
            <p:ph type="subTitle" idx="4294967295"/>
          </p:nvPr>
        </p:nvSpPr>
        <p:spPr>
          <a:xfrm>
            <a:off x="454550" y="2273018"/>
            <a:ext cx="2229600" cy="784800"/>
          </a:xfrm>
          <a:prstGeom prst="rect">
            <a:avLst/>
          </a:prstGeom>
        </p:spPr>
        <p:txBody>
          <a:bodyPr spcFirstLastPara="1" wrap="square" lIns="91425" tIns="91425" rIns="91425" bIns="91425" anchor="t" anchorCtr="0">
            <a:noAutofit/>
          </a:bodyPr>
          <a:lstStyle/>
          <a:p>
            <a:pPr marL="76200" lvl="0" indent="0">
              <a:spcBef>
                <a:spcPts val="0"/>
              </a:spcBef>
              <a:buNone/>
            </a:pPr>
            <a:r>
              <a:rPr lang="en-US" sz="1700"/>
              <a:t>Do tình hình dịch bệnh diễn biến phức tạp, hình thức học tập chuyển sang học trực tuyến. Ngoài những ưu điểm của hình thức học trực tuyến trong mùa dịch thì hình thức này còn nhiều khó khăn. </a:t>
            </a:r>
          </a:p>
        </p:txBody>
      </p:sp>
      <p:grpSp>
        <p:nvGrpSpPr>
          <p:cNvPr id="282" name="Google Shape;282;p19"/>
          <p:cNvGrpSpPr/>
          <p:nvPr/>
        </p:nvGrpSpPr>
        <p:grpSpPr>
          <a:xfrm>
            <a:off x="4989430" y="480048"/>
            <a:ext cx="2688023" cy="2687984"/>
            <a:chOff x="6643075" y="3664250"/>
            <a:chExt cx="407950" cy="407975"/>
          </a:xfrm>
        </p:grpSpPr>
        <p:sp>
          <p:nvSpPr>
            <p:cNvPr id="283" name="Google Shape;28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9"/>
          <p:cNvGrpSpPr/>
          <p:nvPr/>
        </p:nvGrpSpPr>
        <p:grpSpPr>
          <a:xfrm rot="-587295">
            <a:off x="4831103" y="3518436"/>
            <a:ext cx="1105140" cy="1105077"/>
            <a:chOff x="576250" y="4319400"/>
            <a:chExt cx="442075" cy="442050"/>
          </a:xfrm>
        </p:grpSpPr>
        <p:sp>
          <p:nvSpPr>
            <p:cNvPr id="286" name="Google Shape;28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w="381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9"/>
          <p:cNvSpPr/>
          <p:nvPr/>
        </p:nvSpPr>
        <p:spPr>
          <a:xfrm>
            <a:off x="4346385" y="1101027"/>
            <a:ext cx="420148" cy="40117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rot="2697410">
            <a:off x="7115127" y="3154920"/>
            <a:ext cx="637798" cy="60899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619694" y="2807253"/>
            <a:ext cx="255471" cy="24404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rot="1279871">
            <a:off x="4055299" y="2311116"/>
            <a:ext cx="255414" cy="2439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2" name="Picture 1"/>
          <p:cNvPicPr>
            <a:picLocks noChangeAspect="1"/>
          </p:cNvPicPr>
          <p:nvPr/>
        </p:nvPicPr>
        <p:blipFill>
          <a:blip r:embed="rId3"/>
          <a:stretch>
            <a:fillRect/>
          </a:stretch>
        </p:blipFill>
        <p:spPr>
          <a:xfrm>
            <a:off x="2988364" y="46383"/>
            <a:ext cx="6109253" cy="50481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latin typeface="Times New Roman" panose="02020603050405020304" pitchFamily="18" charset="0"/>
                <a:cs typeface="Times New Roman" panose="02020603050405020304" pitchFamily="18" charset="0"/>
              </a:rPr>
              <a:t>Một số khó khăn trong việc quản lý sinh viên online</a:t>
            </a:r>
            <a:endParaRPr>
              <a:latin typeface="Times New Roman" panose="02020603050405020304" pitchFamily="18" charset="0"/>
              <a:cs typeface="Times New Roman" panose="02020603050405020304" pitchFamily="18" charset="0"/>
            </a:endParaRPr>
          </a:p>
        </p:txBody>
      </p:sp>
      <p:sp>
        <p:nvSpPr>
          <p:cNvPr id="308" name="Google Shape;308;p21"/>
          <p:cNvSpPr txBox="1">
            <a:spLocks noGrp="1"/>
          </p:cNvSpPr>
          <p:nvPr>
            <p:ph type="body" idx="1"/>
          </p:nvPr>
        </p:nvSpPr>
        <p:spPr>
          <a:xfrm>
            <a:off x="457200" y="1661575"/>
            <a:ext cx="1656300" cy="3055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1</a:t>
            </a:r>
          </a:p>
          <a:p>
            <a:pPr marL="0" lvl="0" indent="0" algn="ctr" rtl="0">
              <a:spcBef>
                <a:spcPts val="600"/>
              </a:spcBef>
              <a:spcAft>
                <a:spcPts val="0"/>
              </a:spcAft>
              <a:buNone/>
            </a:pPr>
            <a:r>
              <a:rPr lang="en-US" sz="1400" smtClean="0"/>
              <a:t>Công </a:t>
            </a:r>
            <a:r>
              <a:rPr lang="en-US" sz="1400"/>
              <a:t>tác điểm danh đầu giờ sinh viên: chủ yếu thông qua điểm danh miệng mất nhiều thời gian và công sức giáo viên.</a:t>
            </a:r>
          </a:p>
        </p:txBody>
      </p:sp>
      <p:sp>
        <p:nvSpPr>
          <p:cNvPr id="309" name="Google Shape;309;p21"/>
          <p:cNvSpPr txBox="1">
            <a:spLocks noGrp="1"/>
          </p:cNvSpPr>
          <p:nvPr>
            <p:ph type="body" idx="2"/>
          </p:nvPr>
        </p:nvSpPr>
        <p:spPr>
          <a:xfrm>
            <a:off x="2198350" y="1661575"/>
            <a:ext cx="1656300" cy="3055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smtClean="0"/>
              <a:t>2</a:t>
            </a:r>
            <a:endParaRPr lang="en" sz="1400" b="1"/>
          </a:p>
          <a:p>
            <a:pPr marL="0" lvl="0" indent="0" algn="ctr" rtl="0">
              <a:spcBef>
                <a:spcPts val="600"/>
              </a:spcBef>
              <a:spcAft>
                <a:spcPts val="0"/>
              </a:spcAft>
              <a:buNone/>
            </a:pPr>
            <a:r>
              <a:rPr lang="en-US" sz="1400" smtClean="0"/>
              <a:t>Cho </a:t>
            </a:r>
            <a:r>
              <a:rPr lang="en-US" sz="1400"/>
              <a:t>điểm chuyên cần dựa trên số buổi học tham gia: công việc ghép nối ghi chú các buổi học sinh viên tham gia mất nhiều thời gian, dễ nhầm lẫn.</a:t>
            </a:r>
          </a:p>
        </p:txBody>
      </p:sp>
      <p:sp>
        <p:nvSpPr>
          <p:cNvPr id="310" name="Google Shape;310;p21"/>
          <p:cNvSpPr txBox="1">
            <a:spLocks noGrp="1"/>
          </p:cNvSpPr>
          <p:nvPr>
            <p:ph type="body" idx="3"/>
          </p:nvPr>
        </p:nvSpPr>
        <p:spPr>
          <a:xfrm>
            <a:off x="3939500" y="1661575"/>
            <a:ext cx="1656300" cy="3055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b="1"/>
              <a:t>3</a:t>
            </a:r>
            <a:endParaRPr sz="1400" b="1"/>
          </a:p>
          <a:p>
            <a:pPr marL="0" lvl="0" indent="0" algn="ctr">
              <a:buNone/>
            </a:pPr>
            <a:r>
              <a:rPr lang="en-US" sz="1400"/>
              <a:t>Tình hình sinh viên tham gia trong mỗi tiết học: tắt cam, treo máy, không chú tâm đến bài </a:t>
            </a:r>
            <a:r>
              <a:rPr lang="en-US" sz="1400" smtClean="0"/>
              <a:t>giảng.</a:t>
            </a:r>
            <a:endParaRPr sz="1400"/>
          </a:p>
        </p:txBody>
      </p:sp>
      <p:sp>
        <p:nvSpPr>
          <p:cNvPr id="311" name="Google Shape;311;p21"/>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p>
            <a:pPr lvl="0" algn="ctr"/>
            <a:r>
              <a:rPr lang="en-US" sz="2000">
                <a:latin typeface="Times New Roman" panose="02020603050405020304" pitchFamily="18" charset="0"/>
                <a:cs typeface="Times New Roman" panose="02020603050405020304" pitchFamily="18" charset="0"/>
              </a:rPr>
              <a:t>Nắm bắt tình hình đó : nhóm chúng em phát triển ứng dụng hỗ trợ quản lý sinh viên bằng nhận diện khuôn mặt.</a:t>
            </a:r>
          </a:p>
        </p:txBody>
      </p:sp>
      <p:sp>
        <p:nvSpPr>
          <p:cNvPr id="247" name="Google Shape;247;p14"/>
          <p:cNvSpPr txBox="1">
            <a:spLocks noGrp="1"/>
          </p:cNvSpPr>
          <p:nvPr>
            <p:ph type="body" idx="1"/>
          </p:nvPr>
        </p:nvSpPr>
        <p:spPr>
          <a:xfrm>
            <a:off x="278296" y="1519900"/>
            <a:ext cx="5183720" cy="2358900"/>
          </a:xfrm>
          <a:prstGeom prst="rect">
            <a:avLst/>
          </a:prstGeom>
        </p:spPr>
        <p:txBody>
          <a:bodyPr spcFirstLastPara="1" wrap="square" lIns="91425" tIns="91425" rIns="91425" bIns="91425" anchor="t" anchorCtr="0">
            <a:noAutofit/>
          </a:bodyPr>
          <a:lstStyle/>
          <a:p>
            <a:pPr lvl="1">
              <a:spcAft>
                <a:spcPts val="600"/>
              </a:spcAft>
            </a:pPr>
            <a:r>
              <a:rPr lang="en-US" sz="1400">
                <a:latin typeface="Times New Roman" panose="02020603050405020304" pitchFamily="18" charset="0"/>
                <a:cs typeface="Times New Roman" panose="02020603050405020304" pitchFamily="18" charset="0"/>
              </a:rPr>
              <a:t>Ứng dụng hỗ trợ quá trình điểm danh sinh viên thông qua việc các sinh viên bật cam chỉ cần chụp lại ảnh màn hình và đưa vào ảnh phần mềm là quá trình điểm danh được phần mềm tự động xử lý điểm danh các sinh viên tham gia buổi học.</a:t>
            </a:r>
          </a:p>
          <a:p>
            <a:pPr lvl="1">
              <a:spcAft>
                <a:spcPts val="600"/>
              </a:spcAft>
            </a:pPr>
            <a:r>
              <a:rPr lang="en-US" sz="1400">
                <a:latin typeface="Times New Roman" panose="02020603050405020304" pitchFamily="18" charset="0"/>
                <a:cs typeface="Times New Roman" panose="02020603050405020304" pitchFamily="18" charset="0"/>
              </a:rPr>
              <a:t>Ứng dụng tích hợp lưu giữ các thông tin sinh viên và các ngày giờ tham gia buổi học.</a:t>
            </a:r>
          </a:p>
          <a:p>
            <a:pPr lvl="1">
              <a:spcAft>
                <a:spcPts val="600"/>
              </a:spcAft>
            </a:pPr>
            <a:r>
              <a:rPr lang="en-US" sz="1400">
                <a:latin typeface="Times New Roman" panose="02020603050405020304" pitchFamily="18" charset="0"/>
                <a:cs typeface="Times New Roman" panose="02020603050405020304" pitchFamily="18" charset="0"/>
              </a:rPr>
              <a:t>Ứng dụng lưu giữ lại các bức ảnh qua xử lý nhận dạng và điền tên lên trên bức ảnh làm căn cứ sau này.</a:t>
            </a:r>
          </a:p>
        </p:txBody>
      </p:sp>
      <p:sp>
        <p:nvSpPr>
          <p:cNvPr id="248" name="Google Shape;248;p14"/>
          <p:cNvSpPr txBox="1">
            <a:spLocks noGrp="1"/>
          </p:cNvSpPr>
          <p:nvPr>
            <p:ph type="body" idx="2"/>
          </p:nvPr>
        </p:nvSpPr>
        <p:spPr>
          <a:xfrm>
            <a:off x="457200" y="3799908"/>
            <a:ext cx="5138700" cy="1141200"/>
          </a:xfrm>
          <a:prstGeom prst="rect">
            <a:avLst/>
          </a:prstGeom>
        </p:spPr>
        <p:txBody>
          <a:bodyPr spcFirstLastPara="1" wrap="square" lIns="91425" tIns="91425" rIns="91425" bIns="91425" anchor="t" anchorCtr="0">
            <a:noAutofit/>
          </a:bodyPr>
          <a:lstStyle/>
          <a:p>
            <a:pPr lvl="0"/>
            <a:r>
              <a:rPr lang="en-US" sz="1400">
                <a:latin typeface="Times New Roman" panose="02020603050405020304" pitchFamily="18" charset="0"/>
                <a:cs typeface="Times New Roman" panose="02020603050405020304" pitchFamily="18" charset="0"/>
              </a:rPr>
              <a:t>Ứng dụng xây dựng tập trung hỗ trợ giải quyết 2 nhược điểm đầu bên trên, trong tương lai có thể phát triển và giải quyết được nhược điểm 3 thông qua camrera màn hình real-time lưu lại thông tin sinh viên tham gia buổi học,nhận biết tích cực, thời gian ra vào, tích hợp nhận diện ngủ gật…</a:t>
            </a:r>
          </a:p>
        </p:txBody>
      </p:sp>
      <p:sp>
        <p:nvSpPr>
          <p:cNvPr id="249" name="Google Shape;249;p14"/>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345912" y="1215451"/>
            <a:ext cx="2229600" cy="27126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a:t>2</a:t>
            </a:r>
            <a:r>
              <a:rPr lang="en" sz="9600" smtClean="0"/>
              <a:t/>
            </a:r>
            <a:br>
              <a:rPr lang="en" sz="9600" smtClean="0"/>
            </a:br>
            <a:r>
              <a:rPr lang="en" sz="3600" smtClean="0">
                <a:latin typeface="Times New Roman" panose="02020603050405020304" pitchFamily="18" charset="0"/>
                <a:cs typeface="Times New Roman" panose="02020603050405020304" pitchFamily="18" charset="0"/>
              </a:rPr>
              <a:t>Phương pháp thực hiện</a:t>
            </a:r>
            <a:endParaRPr sz="3600">
              <a:latin typeface="Times New Roman" panose="02020603050405020304" pitchFamily="18" charset="0"/>
              <a:cs typeface="Times New Roman" panose="02020603050405020304" pitchFamily="18" charset="0"/>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mtClean="0"/>
              <a:t>6</a:t>
            </a:fld>
            <a:endParaRPr/>
          </a:p>
        </p:txBody>
      </p:sp>
      <p:sp>
        <p:nvSpPr>
          <p:cNvPr id="2" name="TextBox 1"/>
          <p:cNvSpPr txBox="1"/>
          <p:nvPr/>
        </p:nvSpPr>
        <p:spPr>
          <a:xfrm>
            <a:off x="3048000" y="0"/>
            <a:ext cx="6096000" cy="4939814"/>
          </a:xfrm>
          <a:prstGeom prst="rect">
            <a:avLst/>
          </a:prstGeom>
          <a:noFill/>
        </p:spPr>
        <p:txBody>
          <a:bodyPr wrap="square" rtlCol="0">
            <a:spAutoFit/>
          </a:bodyPr>
          <a:lstStyle/>
          <a:p>
            <a:pPr>
              <a:spcAft>
                <a:spcPts val="600"/>
              </a:spcAft>
            </a:pPr>
            <a:endParaRPr lang="en-US" smtClean="0"/>
          </a:p>
          <a:p>
            <a:pPr>
              <a:spcAft>
                <a:spcPts val="600"/>
              </a:spcAft>
            </a:pPr>
            <a:endParaRPr lang="en-US"/>
          </a:p>
          <a:p>
            <a:pPr>
              <a:spcAft>
                <a:spcPts val="600"/>
              </a:spcAft>
            </a:pPr>
            <a:endParaRPr lang="en-US" smtClean="0"/>
          </a:p>
          <a:p>
            <a:pPr>
              <a:spcAft>
                <a:spcPts val="600"/>
              </a:spcAft>
            </a:pPr>
            <a:r>
              <a:rPr lang="en-US" smtClean="0"/>
              <a:t>Tập </a:t>
            </a:r>
            <a:r>
              <a:rPr lang="en-US"/>
              <a:t>trung tìm hiểu cách xử lý nhận diện khuôn mặt.</a:t>
            </a:r>
          </a:p>
          <a:p>
            <a:pPr>
              <a:spcAft>
                <a:spcPts val="600"/>
              </a:spcAft>
            </a:pPr>
            <a:r>
              <a:rPr lang="en-US" b="1" i="1"/>
              <a:t>Ban đầu có hai phương án giải quyết nhận diện khuôn mặt</a:t>
            </a:r>
          </a:p>
          <a:p>
            <a:pPr lvl="1">
              <a:spcAft>
                <a:spcPts val="600"/>
              </a:spcAft>
            </a:pPr>
            <a:r>
              <a:rPr lang="en-US" smtClean="0"/>
              <a:t>- Phương </a:t>
            </a:r>
            <a:r>
              <a:rPr lang="en-US"/>
              <a:t>án </a:t>
            </a:r>
            <a:r>
              <a:rPr lang="en-US" smtClean="0"/>
              <a:t>1: </a:t>
            </a:r>
            <a:r>
              <a:rPr lang="en-US"/>
              <a:t>nhận ảnh </a:t>
            </a:r>
            <a:r>
              <a:rPr lang="en-US" smtClean="0"/>
              <a:t>bằng face_recontion</a:t>
            </a:r>
            <a:endParaRPr lang="en-US" sz="1200"/>
          </a:p>
          <a:p>
            <a:pPr marL="285750" lvl="4" indent="-285750">
              <a:spcAft>
                <a:spcPts val="600"/>
              </a:spcAft>
              <a:buFont typeface="Arial" panose="020B0604020202020204" pitchFamily="34" charset="0"/>
              <a:buChar char="•"/>
            </a:pPr>
            <a:r>
              <a:rPr lang="en-US" smtClean="0"/>
              <a:t>Ưu </a:t>
            </a:r>
            <a:r>
              <a:rPr lang="en-US"/>
              <a:t>thế: chỉ cần trend cho máy một ảnh rõ mặt, sẽ nhận dạng được đa số các trường hợp. Tối ưu được bộ nhớ lưu trữ, quản lý được nhiều sinh viên </a:t>
            </a:r>
            <a:r>
              <a:rPr lang="en-US" smtClean="0"/>
              <a:t>hơn.</a:t>
            </a:r>
            <a:endParaRPr lang="en-US" sz="1200"/>
          </a:p>
          <a:p>
            <a:pPr marL="285750" lvl="2" indent="-285750">
              <a:spcAft>
                <a:spcPts val="600"/>
              </a:spcAft>
              <a:buFont typeface="Arial" panose="020B0604020202020204" pitchFamily="34" charset="0"/>
              <a:buChar char="•"/>
            </a:pPr>
            <a:r>
              <a:rPr lang="en-US"/>
              <a:t>Nhược: Nhận </a:t>
            </a:r>
            <a:r>
              <a:rPr lang="en-US" smtClean="0"/>
              <a:t>diện </a:t>
            </a:r>
            <a:r>
              <a:rPr lang="en-US"/>
              <a:t>một số trường hợp không thể chính xác 100%.</a:t>
            </a:r>
            <a:endParaRPr lang="en-US" sz="1200"/>
          </a:p>
          <a:p>
            <a:pPr lvl="1">
              <a:spcAft>
                <a:spcPts val="600"/>
              </a:spcAft>
            </a:pPr>
            <a:r>
              <a:rPr lang="en-US"/>
              <a:t>Phương án 2: nhận diện camera real time</a:t>
            </a:r>
            <a:endParaRPr lang="en-US" sz="1200"/>
          </a:p>
          <a:p>
            <a:pPr marL="285750" lvl="2" indent="-285750">
              <a:spcAft>
                <a:spcPts val="600"/>
              </a:spcAft>
              <a:buFont typeface="Arial" panose="020B0604020202020204" pitchFamily="34" charset="0"/>
              <a:buChar char="•"/>
            </a:pPr>
            <a:r>
              <a:rPr lang="en-US"/>
              <a:t>Ưu thế: tỉ lệ nhân diện chính xác cao hơn.</a:t>
            </a:r>
            <a:endParaRPr lang="en-US" sz="1200"/>
          </a:p>
          <a:p>
            <a:pPr marL="285750" lvl="2" indent="-285750">
              <a:spcAft>
                <a:spcPts val="600"/>
              </a:spcAft>
              <a:buFont typeface="Arial" panose="020B0604020202020204" pitchFamily="34" charset="0"/>
              <a:buChar char="•"/>
            </a:pPr>
            <a:r>
              <a:rPr lang="en-US"/>
              <a:t>Nhược: Khó thu nhập dữ liệu, phải trend rất nhiều ảnh bằng </a:t>
            </a:r>
            <a:r>
              <a:rPr lang="en-US" smtClean="0"/>
              <a:t>camera. Tốn </a:t>
            </a:r>
            <a:r>
              <a:rPr lang="en-US"/>
              <a:t>nhiều thời gian và bộ nhớ</a:t>
            </a:r>
            <a:r>
              <a:rPr lang="en-US" smtClean="0"/>
              <a:t>.</a:t>
            </a:r>
          </a:p>
          <a:p>
            <a:pPr lvl="2">
              <a:spcAft>
                <a:spcPts val="600"/>
              </a:spcAft>
            </a:pPr>
            <a:endParaRPr lang="en-US" sz="1200"/>
          </a:p>
          <a:p>
            <a:pPr lvl="0">
              <a:spcAft>
                <a:spcPts val="600"/>
              </a:spcAft>
            </a:pPr>
            <a:r>
              <a:rPr lang="en-US"/>
              <a:t>Do dịch khó thu nhập dữ </a:t>
            </a:r>
            <a:r>
              <a:rPr lang="en-US" smtClean="0"/>
              <a:t>liệu</a:t>
            </a:r>
            <a:r>
              <a:rPr lang="en-US"/>
              <a:t>. Máy móc chưa đủ điều kiện xử lý nặng. </a:t>
            </a:r>
            <a:br>
              <a:rPr lang="en-US"/>
            </a:br>
            <a:r>
              <a:rPr lang="en-US"/>
              <a:t>                               Nên chúng em chọn phương án 1.</a:t>
            </a:r>
            <a:endParaRPr lang="en-US" sz="1200"/>
          </a:p>
          <a:p>
            <a:pPr>
              <a:spcAft>
                <a:spcPts val="600"/>
              </a:spcAft>
            </a:pPr>
            <a:endParaRPr lang="en-US"/>
          </a:p>
        </p:txBody>
      </p:sp>
    </p:spTree>
    <p:extLst>
      <p:ext uri="{BB962C8B-B14F-4D97-AF65-F5344CB8AC3E}">
        <p14:creationId xmlns:p14="http://schemas.microsoft.com/office/powerpoint/2010/main" val="1622563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288787" y="2035758"/>
            <a:ext cx="2229600" cy="1072031"/>
          </a:xfrm>
          <a:prstGeom prst="rect">
            <a:avLst/>
          </a:prstGeom>
        </p:spPr>
        <p:txBody>
          <a:bodyPr spcFirstLastPara="1" wrap="square" lIns="91425" tIns="91425" rIns="91425" bIns="91425" anchor="b" anchorCtr="0">
            <a:noAutofit/>
          </a:bodyPr>
          <a:lstStyle/>
          <a:p>
            <a:pPr lvl="0" algn="ctr"/>
            <a:r>
              <a:rPr lang="en-US" sz="2800" b="1" i="1">
                <a:latin typeface="Times New Roman" panose="02020603050405020304" pitchFamily="18" charset="0"/>
                <a:cs typeface="Times New Roman" panose="02020603050405020304" pitchFamily="18" charset="0"/>
              </a:rPr>
              <a:t>Giải quyết vấn đề đặt </a:t>
            </a:r>
            <a:r>
              <a:rPr lang="en-US" sz="2800" b="1" i="1" smtClean="0">
                <a:latin typeface="Times New Roman" panose="02020603050405020304" pitchFamily="18" charset="0"/>
                <a:cs typeface="Times New Roman" panose="02020603050405020304" pitchFamily="18" charset="0"/>
              </a:rPr>
              <a:t>ra</a:t>
            </a:r>
            <a:endParaRPr sz="2800">
              <a:latin typeface="Times New Roman" panose="02020603050405020304" pitchFamily="18" charset="0"/>
              <a:cs typeface="Times New Roman" panose="02020603050405020304" pitchFamily="18" charset="0"/>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mtClean="0"/>
              <a:t>7</a:t>
            </a:fld>
            <a:endParaRPr/>
          </a:p>
        </p:txBody>
      </p:sp>
      <p:sp>
        <p:nvSpPr>
          <p:cNvPr id="5" name="TextBox 4"/>
          <p:cNvSpPr txBox="1"/>
          <p:nvPr/>
        </p:nvSpPr>
        <p:spPr>
          <a:xfrm>
            <a:off x="3893907" y="224976"/>
            <a:ext cx="4571999" cy="4693593"/>
          </a:xfrm>
          <a:prstGeom prst="rect">
            <a:avLst/>
          </a:prstGeom>
          <a:noFill/>
        </p:spPr>
        <p:txBody>
          <a:bodyPr wrap="square" rtlCol="0">
            <a:spAutoFit/>
          </a:bodyPr>
          <a:lstStyle/>
          <a:p>
            <a:pPr>
              <a:lnSpc>
                <a:spcPct val="200000"/>
              </a:lnSpc>
            </a:pPr>
            <a:r>
              <a:rPr lang="en-US" b="1" i="1"/>
              <a:t>Giải quyết vấn đề đặt ra </a:t>
            </a:r>
            <a:r>
              <a:rPr lang="en-US" b="1" i="1" smtClean="0"/>
              <a:t>:</a:t>
            </a:r>
          </a:p>
          <a:p>
            <a:endParaRPr lang="en-US" b="1" i="1"/>
          </a:p>
          <a:p>
            <a:pPr marL="285750" lvl="1" indent="-285750">
              <a:spcAft>
                <a:spcPts val="1000"/>
              </a:spcAft>
              <a:buFont typeface="Arial" panose="020B0604020202020204" pitchFamily="34" charset="0"/>
              <a:buChar char="•"/>
            </a:pPr>
            <a:r>
              <a:rPr lang="en-US"/>
              <a:t>Tham khảo ý tưởng project trên mạng.</a:t>
            </a:r>
            <a:endParaRPr lang="en-US" sz="1200"/>
          </a:p>
          <a:p>
            <a:pPr marL="285750" lvl="1" indent="-285750">
              <a:spcAft>
                <a:spcPts val="1000"/>
              </a:spcAft>
              <a:buFont typeface="Arial" panose="020B0604020202020204" pitchFamily="34" charset="0"/>
              <a:buChar char="•"/>
            </a:pPr>
            <a:r>
              <a:rPr lang="en-US"/>
              <a:t>Họp chốt ý tưởng.</a:t>
            </a:r>
            <a:endParaRPr lang="en-US" sz="1200"/>
          </a:p>
          <a:p>
            <a:pPr marL="285750" lvl="1" indent="-285750">
              <a:spcAft>
                <a:spcPts val="1000"/>
              </a:spcAft>
              <a:buFont typeface="Arial" panose="020B0604020202020204" pitchFamily="34" charset="0"/>
              <a:buChar char="•"/>
            </a:pPr>
            <a:r>
              <a:rPr lang="en-US"/>
              <a:t>Chọn nguồn thư viện của python vào việc xây dựng giao diện và xử lý nhận dạng hình ảnh.</a:t>
            </a:r>
            <a:endParaRPr lang="en-US" sz="1200"/>
          </a:p>
          <a:p>
            <a:pPr marL="285750" lvl="1" indent="-285750">
              <a:spcAft>
                <a:spcPts val="1000"/>
              </a:spcAft>
              <a:buFont typeface="Arial" panose="020B0604020202020204" pitchFamily="34" charset="0"/>
              <a:buChar char="•"/>
            </a:pPr>
            <a:r>
              <a:rPr lang="en-US"/>
              <a:t>Vẽ giao diện tổng quát, mô phỏng các chức năng trong giao diện.</a:t>
            </a:r>
            <a:endParaRPr lang="en-US" sz="1200"/>
          </a:p>
          <a:p>
            <a:pPr marL="285750" lvl="1" indent="-285750">
              <a:spcAft>
                <a:spcPts val="1000"/>
              </a:spcAft>
              <a:buFont typeface="Arial" panose="020B0604020202020204" pitchFamily="34" charset="0"/>
              <a:buChar char="•"/>
            </a:pPr>
            <a:r>
              <a:rPr lang="en-US"/>
              <a:t>Xây dựng cơ sở dữ liệu lưu dữ liệu sinh viên.</a:t>
            </a:r>
            <a:endParaRPr lang="en-US" sz="1200"/>
          </a:p>
          <a:p>
            <a:pPr marL="285750" lvl="1" indent="-285750">
              <a:spcAft>
                <a:spcPts val="1000"/>
              </a:spcAft>
              <a:buFont typeface="Arial" panose="020B0604020202020204" pitchFamily="34" charset="0"/>
              <a:buChar char="•"/>
            </a:pPr>
            <a:r>
              <a:rPr lang="en-US"/>
              <a:t>Xây dựng giao diện.</a:t>
            </a:r>
            <a:endParaRPr lang="en-US" sz="1200"/>
          </a:p>
          <a:p>
            <a:pPr marL="285750" lvl="1" indent="-285750">
              <a:spcAft>
                <a:spcPts val="1000"/>
              </a:spcAft>
              <a:buFont typeface="Arial" panose="020B0604020202020204" pitchFamily="34" charset="0"/>
              <a:buChar char="•"/>
            </a:pPr>
            <a:r>
              <a:rPr lang="en-US"/>
              <a:t>Ứng dụng thư viện nhận dạng xây dựng chương trình nhận dạng.</a:t>
            </a:r>
            <a:endParaRPr lang="en-US" sz="1200"/>
          </a:p>
          <a:p>
            <a:pPr marL="285750" lvl="1" indent="-285750">
              <a:spcAft>
                <a:spcPts val="1000"/>
              </a:spcAft>
              <a:buFont typeface="Arial" panose="020B0604020202020204" pitchFamily="34" charset="0"/>
              <a:buChar char="•"/>
            </a:pPr>
            <a:r>
              <a:rPr lang="en-US"/>
              <a:t>Ghép giao diện và các thuật toán chức năng.</a:t>
            </a:r>
            <a:endParaRPr lang="en-US" sz="1200"/>
          </a:p>
          <a:p>
            <a:pPr marL="285750" lvl="1" indent="-285750">
              <a:spcAft>
                <a:spcPts val="1000"/>
              </a:spcAft>
              <a:buFont typeface="Arial" panose="020B0604020202020204" pitchFamily="34" charset="0"/>
              <a:buChar char="•"/>
            </a:pPr>
            <a:r>
              <a:rPr lang="en-US"/>
              <a:t>Thu thập dữ liệu và chạy test sản phẩm.</a:t>
            </a:r>
            <a:endParaRPr lang="en-US" sz="1200"/>
          </a:p>
          <a:p>
            <a:endParaRPr lang="en-US"/>
          </a:p>
        </p:txBody>
      </p:sp>
    </p:spTree>
    <p:extLst>
      <p:ext uri="{BB962C8B-B14F-4D97-AF65-F5344CB8AC3E}">
        <p14:creationId xmlns:p14="http://schemas.microsoft.com/office/powerpoint/2010/main" val="1617492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a:spLocks noGrp="1"/>
          </p:cNvSpPr>
          <p:nvPr>
            <p:ph type="ctrTitle" idx="4294967295"/>
          </p:nvPr>
        </p:nvSpPr>
        <p:spPr>
          <a:xfrm>
            <a:off x="288787" y="2035758"/>
            <a:ext cx="2229600" cy="1072031"/>
          </a:xfrm>
          <a:prstGeom prst="rect">
            <a:avLst/>
          </a:prstGeom>
        </p:spPr>
        <p:txBody>
          <a:bodyPr spcFirstLastPara="1" wrap="square" lIns="91425" tIns="91425" rIns="91425" bIns="91425" anchor="b" anchorCtr="0">
            <a:noAutofit/>
          </a:bodyPr>
          <a:lstStyle/>
          <a:p>
            <a:pPr lvl="0" algn="ctr"/>
            <a:r>
              <a:rPr lang="en-US" sz="2800" b="1" i="1" smtClean="0">
                <a:latin typeface="Times New Roman" panose="02020603050405020304" pitchFamily="18" charset="0"/>
                <a:cs typeface="Times New Roman" panose="02020603050405020304" pitchFamily="18" charset="0"/>
              </a:rPr>
              <a:t>Các chức năng chính</a:t>
            </a:r>
            <a:endParaRPr sz="2800" b="1" i="1">
              <a:latin typeface="Times New Roman" panose="02020603050405020304" pitchFamily="18" charset="0"/>
              <a:cs typeface="Times New Roman" panose="02020603050405020304" pitchFamily="18" charset="0"/>
            </a:endParaRPr>
          </a:p>
        </p:txBody>
      </p:sp>
      <p:sp>
        <p:nvSpPr>
          <p:cNvPr id="294" name="Google Shape;294;p19"/>
          <p:cNvSpPr txBox="1">
            <a:spLocks noGrp="1"/>
          </p:cNvSpPr>
          <p:nvPr>
            <p:ph type="sldNum" idx="12"/>
          </p:nvPr>
        </p:nvSpPr>
        <p:spPr>
          <a:xfrm>
            <a:off x="8808000" y="2208175"/>
            <a:ext cx="336000" cy="72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mtClean="0"/>
              <a:t>8</a:t>
            </a:fld>
            <a:endParaRPr/>
          </a:p>
        </p:txBody>
      </p:sp>
      <p:sp>
        <p:nvSpPr>
          <p:cNvPr id="6" name="TextBox 5"/>
          <p:cNvSpPr txBox="1"/>
          <p:nvPr/>
        </p:nvSpPr>
        <p:spPr>
          <a:xfrm>
            <a:off x="3832261" y="63394"/>
            <a:ext cx="4572000" cy="5016758"/>
          </a:xfrm>
          <a:prstGeom prst="rect">
            <a:avLst/>
          </a:prstGeom>
          <a:noFill/>
        </p:spPr>
        <p:txBody>
          <a:bodyPr wrap="square" rtlCol="0">
            <a:spAutoFit/>
          </a:bodyPr>
          <a:lstStyle/>
          <a:p>
            <a:pPr>
              <a:lnSpc>
                <a:spcPct val="200000"/>
              </a:lnSpc>
            </a:pPr>
            <a:r>
              <a:rPr lang="en-US" b="1" i="1">
                <a:solidFill>
                  <a:schemeClr val="tx1"/>
                </a:solidFill>
              </a:rPr>
              <a:t>Các chức năng chính:</a:t>
            </a:r>
          </a:p>
          <a:p>
            <a:pPr lvl="0"/>
            <a:r>
              <a:rPr lang="en-US" smtClean="0">
                <a:solidFill>
                  <a:schemeClr val="tx1"/>
                </a:solidFill>
              </a:rPr>
              <a:t>- Sinh </a:t>
            </a:r>
            <a:r>
              <a:rPr lang="en-US">
                <a:solidFill>
                  <a:schemeClr val="tx1"/>
                </a:solidFill>
              </a:rPr>
              <a:t>viên</a:t>
            </a:r>
          </a:p>
          <a:p>
            <a:pPr marL="285750" lvl="0" indent="-285750">
              <a:buFont typeface="Arial" panose="020B0604020202020204" pitchFamily="34" charset="0"/>
              <a:buChar char="•"/>
            </a:pPr>
            <a:r>
              <a:rPr lang="en-US">
                <a:solidFill>
                  <a:schemeClr val="tx1"/>
                </a:solidFill>
              </a:rPr>
              <a:t>Xem danh sách sinh viên và thông tin của từng sinh viên.</a:t>
            </a:r>
          </a:p>
          <a:p>
            <a:pPr marL="285750" lvl="0" indent="-285750">
              <a:buFont typeface="Arial" panose="020B0604020202020204" pitchFamily="34" charset="0"/>
              <a:buChar char="•"/>
            </a:pPr>
            <a:r>
              <a:rPr lang="en-US">
                <a:solidFill>
                  <a:schemeClr val="tx1"/>
                </a:solidFill>
              </a:rPr>
              <a:t>Thêm/ Sửa/ Xoá thông tin sinh viên</a:t>
            </a:r>
            <a:r>
              <a:rPr lang="en-US" smtClean="0">
                <a:solidFill>
                  <a:schemeClr val="tx1"/>
                </a:solidFill>
              </a:rPr>
              <a:t>.</a:t>
            </a:r>
          </a:p>
          <a:p>
            <a:pPr lvl="0"/>
            <a:endParaRPr lang="en-US">
              <a:solidFill>
                <a:schemeClr val="tx1"/>
              </a:solidFill>
            </a:endParaRPr>
          </a:p>
          <a:p>
            <a:pPr lvl="0"/>
            <a:r>
              <a:rPr lang="en-US" smtClean="0">
                <a:solidFill>
                  <a:schemeClr val="tx1"/>
                </a:solidFill>
              </a:rPr>
              <a:t>- Nhận </a:t>
            </a:r>
            <a:r>
              <a:rPr lang="en-US">
                <a:solidFill>
                  <a:schemeClr val="tx1"/>
                </a:solidFill>
              </a:rPr>
              <a:t>diện</a:t>
            </a:r>
          </a:p>
          <a:p>
            <a:pPr marL="285750" lvl="1" indent="-285750">
              <a:buFont typeface="Arial" panose="020B0604020202020204" pitchFamily="34" charset="0"/>
              <a:buChar char="•"/>
            </a:pPr>
            <a:r>
              <a:rPr lang="en-US">
                <a:solidFill>
                  <a:schemeClr val="tx1"/>
                </a:solidFill>
              </a:rPr>
              <a:t>Nhập các ảnh màn hình có khuôn mặt sinh viên để nhận diện.</a:t>
            </a:r>
          </a:p>
          <a:p>
            <a:pPr marL="285750" lvl="1" indent="-285750">
              <a:buFont typeface="Arial" panose="020B0604020202020204" pitchFamily="34" charset="0"/>
              <a:buChar char="•"/>
            </a:pPr>
            <a:r>
              <a:rPr lang="en-US">
                <a:solidFill>
                  <a:schemeClr val="tx1"/>
                </a:solidFill>
              </a:rPr>
              <a:t>Sau khi bấm nút “Xác nhận” thông tin điểm danh sẽ được lưu lại.</a:t>
            </a:r>
          </a:p>
          <a:p>
            <a:pPr lvl="0"/>
            <a:endParaRPr lang="en-US" smtClean="0">
              <a:solidFill>
                <a:schemeClr val="tx1"/>
              </a:solidFill>
            </a:endParaRPr>
          </a:p>
          <a:p>
            <a:pPr lvl="0"/>
            <a:r>
              <a:rPr lang="en-US" smtClean="0">
                <a:solidFill>
                  <a:schemeClr val="tx1"/>
                </a:solidFill>
              </a:rPr>
              <a:t>- Điểm </a:t>
            </a:r>
            <a:r>
              <a:rPr lang="en-US">
                <a:solidFill>
                  <a:schemeClr val="tx1"/>
                </a:solidFill>
              </a:rPr>
              <a:t>danh</a:t>
            </a:r>
          </a:p>
          <a:p>
            <a:pPr marL="285750" lvl="1" indent="-285750">
              <a:buFont typeface="Arial" panose="020B0604020202020204" pitchFamily="34" charset="0"/>
              <a:buChar char="•"/>
            </a:pPr>
            <a:r>
              <a:rPr lang="en-US">
                <a:solidFill>
                  <a:schemeClr val="tx1"/>
                </a:solidFill>
              </a:rPr>
              <a:t>Show kết quả điểm danh gần nhất.</a:t>
            </a:r>
          </a:p>
          <a:p>
            <a:pPr marL="285750" lvl="1" indent="-285750">
              <a:buFont typeface="Arial" panose="020B0604020202020204" pitchFamily="34" charset="0"/>
              <a:buChar char="•"/>
            </a:pPr>
            <a:r>
              <a:rPr lang="en-US">
                <a:solidFill>
                  <a:schemeClr val="tx1"/>
                </a:solidFill>
              </a:rPr>
              <a:t>Cho phép thay đổi các thông tin liên quan đến thông tin điểm danh gần nhất :</a:t>
            </a:r>
          </a:p>
          <a:p>
            <a:pPr lvl="8"/>
            <a:r>
              <a:rPr lang="en-US" smtClean="0">
                <a:solidFill>
                  <a:schemeClr val="tx1"/>
                </a:solidFill>
              </a:rPr>
              <a:t>		+) Điểm </a:t>
            </a:r>
            <a:r>
              <a:rPr lang="en-US">
                <a:solidFill>
                  <a:schemeClr val="tx1"/>
                </a:solidFill>
              </a:rPr>
              <a:t>danh </a:t>
            </a:r>
            <a:r>
              <a:rPr lang="en-US" smtClean="0">
                <a:solidFill>
                  <a:schemeClr val="tx1"/>
                </a:solidFill>
              </a:rPr>
              <a:t>bù.</a:t>
            </a:r>
            <a:endParaRPr lang="en-US">
              <a:solidFill>
                <a:schemeClr val="tx1"/>
              </a:solidFill>
            </a:endParaRPr>
          </a:p>
          <a:p>
            <a:pPr lvl="6"/>
            <a:r>
              <a:rPr lang="en-US" smtClean="0">
                <a:solidFill>
                  <a:schemeClr val="tx1"/>
                </a:solidFill>
              </a:rPr>
              <a:t>		+) Xoá </a:t>
            </a:r>
            <a:r>
              <a:rPr lang="en-US">
                <a:solidFill>
                  <a:schemeClr val="tx1"/>
                </a:solidFill>
              </a:rPr>
              <a:t>điểm </a:t>
            </a:r>
            <a:r>
              <a:rPr lang="en-US" smtClean="0">
                <a:solidFill>
                  <a:schemeClr val="tx1"/>
                </a:solidFill>
              </a:rPr>
              <a:t>danh.</a:t>
            </a:r>
            <a:endParaRPr lang="en-US">
              <a:solidFill>
                <a:schemeClr val="tx1"/>
              </a:solidFill>
            </a:endParaRPr>
          </a:p>
          <a:p>
            <a:pPr lvl="0"/>
            <a:r>
              <a:rPr lang="en-US" smtClean="0">
                <a:solidFill>
                  <a:schemeClr val="tx1"/>
                </a:solidFill>
              </a:rPr>
              <a:t>- Thống </a:t>
            </a:r>
            <a:r>
              <a:rPr lang="en-US">
                <a:solidFill>
                  <a:schemeClr val="tx1"/>
                </a:solidFill>
              </a:rPr>
              <a:t>kê</a:t>
            </a:r>
          </a:p>
          <a:p>
            <a:pPr marL="285750" lvl="1" indent="-285750">
              <a:buFont typeface="Arial" panose="020B0604020202020204" pitchFamily="34" charset="0"/>
              <a:buChar char="•"/>
            </a:pPr>
            <a:r>
              <a:rPr lang="en-US">
                <a:solidFill>
                  <a:schemeClr val="tx1"/>
                </a:solidFill>
              </a:rPr>
              <a:t>Xem thông tin điểm danh trong toàn bộ khoá học.</a:t>
            </a:r>
          </a:p>
          <a:p>
            <a:pPr marL="285750" lvl="1" indent="-285750">
              <a:buFont typeface="Arial" panose="020B0604020202020204" pitchFamily="34" charset="0"/>
              <a:buChar char="•"/>
            </a:pPr>
            <a:r>
              <a:rPr lang="en-US">
                <a:solidFill>
                  <a:schemeClr val="tx1"/>
                </a:solidFill>
              </a:rPr>
              <a:t>Xuất file thống kê với 2 định dạng là csv và xlsx.</a:t>
            </a:r>
          </a:p>
          <a:p>
            <a:endParaRPr lang="en-US">
              <a:solidFill>
                <a:schemeClr val="tx1"/>
              </a:solidFill>
            </a:endParaRPr>
          </a:p>
        </p:txBody>
      </p:sp>
    </p:spTree>
    <p:extLst>
      <p:ext uri="{BB962C8B-B14F-4D97-AF65-F5344CB8AC3E}">
        <p14:creationId xmlns:p14="http://schemas.microsoft.com/office/powerpoint/2010/main" val="3656587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5040"/>
          <a:stretch/>
        </p:blipFill>
        <p:spPr>
          <a:xfrm>
            <a:off x="218117" y="215900"/>
            <a:ext cx="8707222" cy="4700657"/>
          </a:xfrm>
          <a:prstGeom prst="rect">
            <a:avLst/>
          </a:prstGeom>
        </p:spPr>
      </p:pic>
      <p:sp>
        <p:nvSpPr>
          <p:cNvPr id="5" name="Google Shape;491;p37"/>
          <p:cNvSpPr txBox="1">
            <a:spLocks/>
          </p:cNvSpPr>
          <p:nvPr/>
        </p:nvSpPr>
        <p:spPr>
          <a:xfrm>
            <a:off x="346364" y="351448"/>
            <a:ext cx="5138700" cy="7846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i="1" smtClean="0"/>
              <a:t>Bản thiết kế ứng dụng</a:t>
            </a:r>
          </a:p>
          <a:p>
            <a:endParaRPr lang="en-US" sz="2400" i="1"/>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957989299"/>
      </p:ext>
    </p:extLst>
  </p:cSld>
  <p:clrMapOvr>
    <a:masterClrMapping/>
  </p:clrMapOvr>
  <p:timing>
    <p:tnLst>
      <p:par>
        <p:cTn id="1" dur="indefinite" restart="never" nodeType="tmRoot"/>
      </p:par>
    </p:tnLst>
  </p:timing>
</p:sld>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649</TotalTime>
  <Words>1141</Words>
  <Application>Microsoft Office PowerPoint</Application>
  <PresentationFormat>On-screen Show (16:9)</PresentationFormat>
  <Paragraphs>114</Paragraphs>
  <Slides>18</Slides>
  <Notes>18</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Miriam Libre</vt:lpstr>
      <vt:lpstr>Times New Roman</vt:lpstr>
      <vt:lpstr>Barlow Light</vt:lpstr>
      <vt:lpstr>Arial</vt:lpstr>
      <vt:lpstr>Barlow</vt:lpstr>
      <vt:lpstr>Roderigo template</vt:lpstr>
      <vt:lpstr>Báo Cáo Môn Lập trình nâng cao</vt:lpstr>
      <vt:lpstr>Lập trình ứng dụng Quản lý điểm danh sinh viên bằng nhận diện khuôn mặt</vt:lpstr>
      <vt:lpstr>1  Bài toán đề tài</vt:lpstr>
      <vt:lpstr>Một số khó khăn trong việc quản lý sinh viên online</vt:lpstr>
      <vt:lpstr>Nắm bắt tình hình đó : nhóm chúng em phát triển ứng dụng hỗ trợ quản lý sinh viên bằng nhận diện khuôn mặt.</vt:lpstr>
      <vt:lpstr>2 Phương pháp thực hiện</vt:lpstr>
      <vt:lpstr>Giải quyết vấn đề đặt ra</vt:lpstr>
      <vt:lpstr>Các chức năng chính</vt:lpstr>
      <vt:lpstr>PowerPoint Presentation</vt:lpstr>
      <vt:lpstr>Cấu trúc thư mục </vt:lpstr>
      <vt:lpstr>Các kĩ thuật, thư viện và công nghệ</vt:lpstr>
      <vt:lpstr>Xây dựng  dữ liệu</vt:lpstr>
      <vt:lpstr>PowerPoint Presentation</vt:lpstr>
      <vt:lpstr>PowerPoint Presentation</vt:lpstr>
      <vt:lpstr>PowerPoint Presentation</vt:lpstr>
      <vt:lpstr>PowerPoint Presentation</vt:lpstr>
      <vt:lpstr>PowerPoint Presentation</vt:lpstr>
      <vt:lpstr>Thank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Lập trình nâng cao</dc:title>
  <cp:lastModifiedBy>Admin</cp:lastModifiedBy>
  <cp:revision>34</cp:revision>
  <dcterms:modified xsi:type="dcterms:W3CDTF">2022-01-20T02:13:33Z</dcterms:modified>
</cp:coreProperties>
</file>